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64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strument Sans Medium" panose="020B0604020202020204" charset="0"/>
      <p:regular r:id="rId11"/>
    </p:embeddedFont>
    <p:embeddedFont>
      <p:font typeface="Instrument Sans Semi Bold" panose="020B0604020202020204" charset="0"/>
      <p:regular r:id="rId12"/>
    </p:embeddedFont>
    <p:embeddedFont>
      <p:font typeface="Raleway" pitchFamily="2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367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akatechfusion.infy.uk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rakatechfusion.infy.u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84114" y="1377902"/>
            <a:ext cx="7416403" cy="1459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3200" b="1" dirty="0">
                <a:solidFill>
                  <a:srgbClr val="002060"/>
                </a:solidFill>
                <a:latin typeface="Raleway" pitchFamily="2" charset="0"/>
                <a:ea typeface="Merriweather" pitchFamily="34" charset="-122"/>
                <a:cs typeface="Merriweather" pitchFamily="34" charset="-120"/>
              </a:rPr>
              <a:t>Website Development Project: </a:t>
            </a:r>
            <a:r>
              <a:rPr lang="en-US" sz="3200" b="1" dirty="0" err="1">
                <a:solidFill>
                  <a:srgbClr val="002060"/>
                </a:solidFill>
                <a:latin typeface="Raleway" pitchFamily="2" charset="0"/>
                <a:ea typeface="Merriweather" pitchFamily="34" charset="-122"/>
                <a:cs typeface="Merriweather" pitchFamily="34" charset="-120"/>
              </a:rPr>
              <a:t>PrakaTechFusion</a:t>
            </a:r>
            <a:endParaRPr lang="en-US" sz="3200" b="1" dirty="0">
              <a:solidFill>
                <a:srgbClr val="002060"/>
              </a:solidFill>
              <a:latin typeface="Raleway" pitchFamily="2" charset="0"/>
              <a:ea typeface="Merriweather" pitchFamily="34" charset="-122"/>
              <a:cs typeface="Merriweather" pitchFamily="34" charset="-120"/>
            </a:endParaRPr>
          </a:p>
          <a:p>
            <a:pPr marL="0" indent="0" algn="l">
              <a:lnSpc>
                <a:spcPts val="6050"/>
              </a:lnSpc>
              <a:buNone/>
            </a:pPr>
            <a:endParaRPr lang="en-US" sz="3200" dirty="0">
              <a:solidFill>
                <a:srgbClr val="002060"/>
              </a:solidFill>
              <a:latin typeface="Raleway" pitchFamily="2" charset="0"/>
            </a:endParaRPr>
          </a:p>
          <a:p>
            <a:pPr marL="0" indent="0" algn="l">
              <a:lnSpc>
                <a:spcPts val="6050"/>
              </a:lnSpc>
              <a:buNone/>
            </a:pPr>
            <a:endParaRPr lang="en-US" sz="3200" dirty="0">
              <a:solidFill>
                <a:srgbClr val="002060"/>
              </a:solidFill>
              <a:latin typeface="Raleway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8" y="5391932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800" b="1" dirty="0">
                <a:solidFill>
                  <a:srgbClr val="002060"/>
                </a:solidFill>
                <a:latin typeface="Raleway" pitchFamily="2" charset="0"/>
                <a:ea typeface="Merriweather" pitchFamily="34" charset="-122"/>
                <a:cs typeface="Merriweather" pitchFamily="34" charset="-120"/>
              </a:rPr>
              <a:t>Presented by Abubakkar Siddiq</a:t>
            </a:r>
            <a:endParaRPr lang="en-US" sz="2800" b="1" dirty="0">
              <a:solidFill>
                <a:srgbClr val="002060"/>
              </a:solidFill>
              <a:latin typeface="Raleway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3797" y="6226565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2060"/>
                </a:solidFill>
                <a:latin typeface="Raleway" pitchFamily="2" charset="0"/>
                <a:ea typeface="Merriweather" pitchFamily="34" charset="-122"/>
                <a:cs typeface="Merriweather" pitchFamily="34" charset="-120"/>
              </a:rPr>
              <a:t>Visit: </a:t>
            </a:r>
            <a:r>
              <a:rPr lang="en-US" sz="1900" u="sng" dirty="0">
                <a:solidFill>
                  <a:srgbClr val="609DFF"/>
                </a:solidFill>
                <a:latin typeface="Raleway" pitchFamily="2" charset="0"/>
                <a:ea typeface="Merriweather" pitchFamily="34" charset="-122"/>
                <a:cs typeface="Merriweath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https://prakatechfusion.infy.uk</a:t>
            </a:r>
            <a:endParaRPr lang="en-US" sz="1900" dirty="0">
              <a:latin typeface="Ralew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18164-D14E-A53A-3622-3689DDCDFE63}"/>
              </a:ext>
            </a:extLst>
          </p:cNvPr>
          <p:cNvSpPr txBox="1"/>
          <p:nvPr/>
        </p:nvSpPr>
        <p:spPr>
          <a:xfrm>
            <a:off x="770020" y="3403801"/>
            <a:ext cx="7315200" cy="1548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Raleway" pitchFamily="2" charset="0"/>
                <a:ea typeface="Instrument Sans Medium" pitchFamily="34" charset="-122"/>
                <a:cs typeface="Instrument Sans Medium" pitchFamily="34" charset="-120"/>
              </a:rPr>
              <a:t>Discover our new lead-generating, brand-focused website for </a:t>
            </a:r>
            <a:r>
              <a:rPr lang="en-US" sz="2000" dirty="0" err="1">
                <a:solidFill>
                  <a:srgbClr val="002060"/>
                </a:solidFill>
                <a:latin typeface="Raleway" pitchFamily="2" charset="0"/>
                <a:ea typeface="Instrument Sans Medium" pitchFamily="34" charset="-122"/>
                <a:cs typeface="Instrument Sans Medium" pitchFamily="34" charset="-120"/>
              </a:rPr>
              <a:t>PrakaTechFusion</a:t>
            </a:r>
            <a:r>
              <a:rPr lang="en-US" sz="2000" dirty="0">
                <a:solidFill>
                  <a:srgbClr val="002060"/>
                </a:solidFill>
                <a:latin typeface="Raleway" pitchFamily="2" charset="0"/>
                <a:ea typeface="Instrument Sans Medium" pitchFamily="34" charset="-122"/>
                <a:cs typeface="Instrument Sans Medium" pitchFamily="34" charset="-120"/>
              </a:rPr>
              <a:t>, a digital marketing agency. Built on WordPress using Astra and </a:t>
            </a:r>
            <a:r>
              <a:rPr lang="en-US" sz="2000" dirty="0" err="1">
                <a:solidFill>
                  <a:srgbClr val="002060"/>
                </a:solidFill>
                <a:latin typeface="Raleway" pitchFamily="2" charset="0"/>
                <a:ea typeface="Instrument Sans Medium" pitchFamily="34" charset="-122"/>
                <a:cs typeface="Instrument Sans Medium" pitchFamily="34" charset="-120"/>
              </a:rPr>
              <a:t>Elementor</a:t>
            </a:r>
            <a:r>
              <a:rPr lang="en-US" sz="2000" dirty="0">
                <a:solidFill>
                  <a:srgbClr val="002060"/>
                </a:solidFill>
                <a:latin typeface="Raleway" pitchFamily="2" charset="0"/>
                <a:ea typeface="Instrument Sans Medium" pitchFamily="34" charset="-122"/>
                <a:cs typeface="Instrument Sans Medium" pitchFamily="34" charset="-120"/>
              </a:rPr>
              <a:t> for speed and responsiveness.</a:t>
            </a:r>
            <a:endParaRPr lang="en-US" sz="2000" dirty="0">
              <a:solidFill>
                <a:srgbClr val="002060"/>
              </a:solidFill>
              <a:latin typeface="Raleway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01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Medium" panose="020B0604020202020204" charset="0"/>
                <a:ea typeface="Instrument Sans Semi Bold" pitchFamily="34" charset="-122"/>
                <a:cs typeface="Instrument Sans Semi Bold" pitchFamily="34" charset="-120"/>
              </a:rPr>
              <a:t>Project Overview</a:t>
            </a:r>
            <a:endParaRPr lang="en-US" sz="4450" dirty="0">
              <a:latin typeface="Instrument Sans Medium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458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Medium" panose="020B0604020202020204" charset="0"/>
                <a:ea typeface="Instrument Sans Semi Bold" pitchFamily="34" charset="-122"/>
                <a:cs typeface="Instrument Sans Semi Bold" pitchFamily="34" charset="-120"/>
              </a:rPr>
              <a:t>Goal</a:t>
            </a:r>
            <a:endParaRPr lang="en-US" sz="2200" dirty="0">
              <a:latin typeface="Instrument Sans Medium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72700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anose="020B0604020202020204" charset="0"/>
                <a:ea typeface="Instrument Sans Medium" pitchFamily="34" charset="-122"/>
                <a:cs typeface="Instrument Sans Medium" pitchFamily="34" charset="-120"/>
              </a:rPr>
              <a:t>Create a lead-generating, brand-focused website.</a:t>
            </a:r>
            <a:endParaRPr lang="en-US" sz="1750" dirty="0">
              <a:latin typeface="Instrument Sans Medium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21458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Medium" panose="020B0604020202020204" charset="0"/>
                <a:ea typeface="Instrument Sans Semi Bold" pitchFamily="34" charset="-122"/>
                <a:cs typeface="Instrument Sans Semi Bold" pitchFamily="34" charset="-120"/>
              </a:rPr>
              <a:t>Platform</a:t>
            </a:r>
            <a:endParaRPr lang="en-US" sz="2200" dirty="0">
              <a:latin typeface="Instrument Sans Medium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272700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anose="020B0604020202020204" charset="0"/>
                <a:ea typeface="Instrument Sans Medium" pitchFamily="34" charset="-122"/>
                <a:cs typeface="Instrument Sans Medium" pitchFamily="34" charset="-120"/>
              </a:rPr>
              <a:t>WordPress with Astra theme and Elementor builder.</a:t>
            </a:r>
            <a:endParaRPr lang="en-US" sz="1750" dirty="0">
              <a:latin typeface="Instrument Sans Medium" panose="020B06040202020202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114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Medium" panose="020B0604020202020204" charset="0"/>
                <a:ea typeface="Instrument Sans Semi Bold" pitchFamily="34" charset="-122"/>
                <a:cs typeface="Instrument Sans Semi Bold" pitchFamily="34" charset="-120"/>
              </a:rPr>
              <a:t>Objective</a:t>
            </a:r>
            <a:endParaRPr lang="en-US" sz="2200" dirty="0">
              <a:latin typeface="Instrument Sans Medium" panose="020B06040202020202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469594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anose="020B0604020202020204" charset="0"/>
                <a:ea typeface="Instrument Sans Medium" pitchFamily="34" charset="-122"/>
                <a:cs typeface="Instrument Sans Medium" pitchFamily="34" charset="-120"/>
              </a:rPr>
              <a:t>Drive engagement, boost brand visibility, and increase client conversions.</a:t>
            </a:r>
            <a:endParaRPr lang="en-US" sz="1750" dirty="0">
              <a:latin typeface="Instrument Sans Medium" panose="020B0604020202020204" charset="0"/>
            </a:endParaRPr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F4536355-F055-7A55-F7A4-1F6FB48D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044" y="0"/>
            <a:ext cx="531935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18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Brand Vision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959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530906" y="26959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Innovative Strategies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18638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specialize in digital marketing innovation.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959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5422583" y="26959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Growth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18638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Empowering brands through digital transformation.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70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1530906" y="4757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ROI Focused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24748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prioritize engagement, identity, and measurable results.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7380" y="7436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Services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80" y="179255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7380" y="2586344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Design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7380" y="307676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Visually stunning, user-friendly designs.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494" y="179255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269494" y="2586344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Development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269494" y="3076762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Seamless performance and user experience.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728" y="179255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01728" y="2586344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Marketing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901728" y="307676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SEO, PPC, Email, and Content campaigns.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80" y="484591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7380" y="56397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Social Media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37380" y="6130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Platform-specific engagement strategies.</a:t>
            </a:r>
            <a:endParaRPr lang="en-US" sz="1750" dirty="0"/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7C223DF5-D2AA-4AB4-3106-1019710C3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36683"/>
            <a:ext cx="5486400" cy="82388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61857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eCommerce &amp; Support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eCommerce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Websites optimized for conversion and sales.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Support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Reliable, dedicated customer service for every client.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1028224" y="5168503"/>
            <a:ext cx="34200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Ongoing updates and proactive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1075" y="5028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Website Structure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-637817" y="3201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Main Pages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75365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Home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17563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About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Services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01960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Portfolio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44158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Contact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980033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9597628" y="2711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Additional Sections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597628" y="3201829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Customers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597628" y="3644027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Meet the Team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597628" y="4086225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Footer with contact &amp; links</a:t>
            </a:r>
            <a:endParaRPr lang="en-US" sz="175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743230" y="34786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7" name="Text 13"/>
          <p:cNvSpPr/>
          <p:nvPr/>
        </p:nvSpPr>
        <p:spPr>
          <a:xfrm>
            <a:off x="9597628" y="5385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CTAs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9597628" y="5875496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Get Started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9597628" y="6317694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Let’s Talk</a:t>
            </a:r>
            <a:endParaRPr lang="en-US" sz="1750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2" y="2397978"/>
            <a:ext cx="4564975" cy="4564975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7743230" y="551461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3033"/>
            <a:ext cx="60763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Design &amp; UX Approach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1273612" y="294703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79379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878860" y="27496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Theme &amp; Builder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1692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Astra theme and Elementor builder for flexibility.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48079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79379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878860" y="42833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UI/UX Focus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 layout, fast loading, and responsive design.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60145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3"/>
          <p:cNvSpPr/>
          <p:nvPr/>
        </p:nvSpPr>
        <p:spPr>
          <a:xfrm>
            <a:off x="79379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14"/>
          <p:cNvSpPr/>
          <p:nvPr/>
        </p:nvSpPr>
        <p:spPr>
          <a:xfrm>
            <a:off x="878860" y="5817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 Identity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2367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Professional color palette and modern typography.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46748" y="1502859"/>
            <a:ext cx="63813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4800" b="1" kern="100" dirty="0">
                <a:effectLst/>
                <a:latin typeface="Instrument Sans Medium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Live Website Demo</a:t>
            </a:r>
            <a:endParaRPr lang="en-GB" sz="4800" kern="100" dirty="0">
              <a:effectLst/>
              <a:latin typeface="Instrument Sans Medium" panose="020B060402020202020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D0DC9D-37B8-8E68-C82B-5968B7AB9EA3}"/>
              </a:ext>
            </a:extLst>
          </p:cNvPr>
          <p:cNvSpPr txBox="1"/>
          <p:nvPr/>
        </p:nvSpPr>
        <p:spPr>
          <a:xfrm>
            <a:off x="1046748" y="2944031"/>
            <a:ext cx="7315200" cy="2271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50000"/>
              </a:lnSpc>
              <a:spcAft>
                <a:spcPts val="800"/>
              </a:spcAft>
            </a:pPr>
            <a:r>
              <a:rPr lang="en-GB" sz="2000" b="1" kern="100" dirty="0">
                <a:effectLst/>
                <a:latin typeface="Instrument Sans Medium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Let’s explore the live site:</a:t>
            </a:r>
            <a:br>
              <a:rPr lang="en-GB" sz="2000" b="1" kern="100" dirty="0">
                <a:effectLst/>
                <a:latin typeface="Instrument Sans Medium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GB" sz="2000" b="1" kern="100" dirty="0">
                <a:effectLst/>
                <a:latin typeface="Instrument Sans Medium" panose="020B0604020202020204" charset="0"/>
                <a:ea typeface="Aptos" panose="020B0004020202020204" pitchFamily="34" charset="0"/>
                <a:cs typeface="Segoe UI Emoji" panose="020B0502040204020203" pitchFamily="34" charset="0"/>
              </a:rPr>
              <a:t>🔗</a:t>
            </a:r>
            <a:r>
              <a:rPr lang="en-GB" sz="2000" b="1" kern="100" dirty="0">
                <a:effectLst/>
                <a:latin typeface="Instrument Sans Medium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u="sng" kern="100" dirty="0">
                <a:effectLst/>
                <a:latin typeface="Instrument Sans Medium" panose="020B0604020202020204" charset="0"/>
                <a:ea typeface="Aptos" panose="020B00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https://prakatechfusion.infy.uk</a:t>
            </a:r>
            <a:br>
              <a:rPr lang="en-GB" sz="2000" b="1" kern="100" dirty="0">
                <a:effectLst/>
                <a:latin typeface="Instrument Sans Medium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GB" sz="2000" b="1" kern="100" dirty="0">
                <a:effectLst/>
                <a:latin typeface="Instrument Sans Medium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(Click-through and walkthrough demo recommended)</a:t>
            </a:r>
            <a:endParaRPr lang="en-GB" sz="2000" kern="100" dirty="0">
              <a:effectLst/>
              <a:latin typeface="Instrument Sans Medium" panose="020B060402020202020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274</Words>
  <Application>Microsoft Office PowerPoint</Application>
  <PresentationFormat>Custom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Instrument Sans Medium</vt:lpstr>
      <vt:lpstr>Raleway</vt:lpstr>
      <vt:lpstr>Arial</vt:lpstr>
      <vt:lpstr>Instrument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Abubakkar Siddiq</cp:lastModifiedBy>
  <cp:revision>4</cp:revision>
  <dcterms:created xsi:type="dcterms:W3CDTF">2025-04-19T10:15:42Z</dcterms:created>
  <dcterms:modified xsi:type="dcterms:W3CDTF">2025-04-19T10:40:00Z</dcterms:modified>
</cp:coreProperties>
</file>